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handoutMasterIdLst>
    <p:handoutMasterId r:id="rId18"/>
  </p:handoutMasterIdLst>
  <p:sldIdLst>
    <p:sldId id="547" r:id="rId2"/>
    <p:sldId id="550" r:id="rId3"/>
    <p:sldId id="583" r:id="rId4"/>
    <p:sldId id="600" r:id="rId5"/>
    <p:sldId id="601" r:id="rId6"/>
    <p:sldId id="606" r:id="rId7"/>
    <p:sldId id="605" r:id="rId8"/>
    <p:sldId id="603" r:id="rId9"/>
    <p:sldId id="604" r:id="rId10"/>
    <p:sldId id="602" r:id="rId11"/>
    <p:sldId id="562" r:id="rId12"/>
    <p:sldId id="554" r:id="rId13"/>
    <p:sldId id="607" r:id="rId14"/>
    <p:sldId id="552" r:id="rId15"/>
    <p:sldId id="553" r:id="rId1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61" d="100"/>
          <a:sy n="61" d="100"/>
        </p:scale>
        <p:origin x="-96" y="-180"/>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06/09/2018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9/6/2018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298587" y="5634955"/>
            <a:ext cx="1151257"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Identifiers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cppreference.com/w/cpp/language/identifiers" TargetMode="External"/><Relationship Id="rId2" Type="http://schemas.openxmlformats.org/officeDocument/2006/relationships/hyperlink" Target="https://en.wikipedia.org/wiki/Identifier#In_computer_languag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Identifiers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Keywords</a:t>
            </a:r>
            <a:endParaRPr lang="en-CA" dirty="0"/>
          </a:p>
        </p:txBody>
      </p:sp>
      <p:sp>
        <p:nvSpPr>
          <p:cNvPr id="3" name="Content Placeholder 2"/>
          <p:cNvSpPr>
            <a:spLocks noGrp="1"/>
          </p:cNvSpPr>
          <p:nvPr>
            <p:ph idx="1"/>
          </p:nvPr>
        </p:nvSpPr>
        <p:spPr/>
        <p:txBody>
          <a:bodyPr/>
          <a:lstStyle/>
          <a:p>
            <a:r>
              <a:rPr lang="en-CA" dirty="0" smtClean="0"/>
              <a:t>Some identifiers are reserved by the programming language to identify specific features within the language</a:t>
            </a:r>
          </a:p>
          <a:p>
            <a:pPr lvl="1"/>
            <a:r>
              <a:rPr lang="en-CA" dirty="0" smtClean="0"/>
              <a:t>These </a:t>
            </a:r>
            <a:r>
              <a:rPr lang="en-CA" i="1" dirty="0" smtClean="0"/>
              <a:t>keywords</a:t>
            </a:r>
            <a:r>
              <a:rPr lang="en-CA" dirty="0" smtClean="0"/>
              <a:t> can never be used for any other purpose what-so-ever</a:t>
            </a:r>
          </a:p>
          <a:p>
            <a:pPr lvl="1"/>
            <a:r>
              <a:rPr lang="en-CA" dirty="0" smtClean="0"/>
              <a:t>We have seen two keywords:  </a:t>
            </a:r>
            <a:r>
              <a:rPr lang="en-CA" dirty="0" smtClean="0">
                <a:latin typeface="Consolas" panose="020B0609020204030204" pitchFamily="49" charset="0"/>
                <a:cs typeface="Consolas" panose="020B0609020204030204" pitchFamily="49" charset="0"/>
              </a:rPr>
              <a:t>int</a:t>
            </a:r>
            <a:r>
              <a:rPr lang="en-CA" dirty="0" smtClean="0"/>
              <a:t> and </a:t>
            </a:r>
            <a:r>
              <a:rPr lang="en-CA" dirty="0" smtClean="0">
                <a:latin typeface="Consolas" panose="020B0609020204030204" pitchFamily="49" charset="0"/>
                <a:cs typeface="Consolas" panose="020B0609020204030204" pitchFamily="49" charset="0"/>
              </a:rPr>
              <a:t>return</a:t>
            </a:r>
          </a:p>
          <a:p>
            <a:pPr lvl="1"/>
            <a:r>
              <a:rPr lang="en-CA" dirty="0" smtClean="0"/>
              <a:t>The identifier </a:t>
            </a:r>
            <a:r>
              <a:rPr lang="en-CA" dirty="0" smtClean="0">
                <a:latin typeface="Consolas" panose="020B0609020204030204" pitchFamily="49" charset="0"/>
                <a:cs typeface="Consolas" panose="020B0609020204030204" pitchFamily="49" charset="0"/>
              </a:rPr>
              <a:t>main</a:t>
            </a:r>
            <a:r>
              <a:rPr lang="en-CA" dirty="0" smtClean="0"/>
              <a:t> is not a keyword—after all, we’ve defined this function to do something rather boring…</a:t>
            </a:r>
          </a:p>
          <a:p>
            <a:pPr lvl="1"/>
            <a:endParaRPr lang="en-CA" dirty="0">
              <a:latin typeface="Consolas" panose="020B0609020204030204" pitchFamily="49" charset="0"/>
              <a:cs typeface="Consolas" panose="020B0609020204030204" pitchFamily="49" charset="0"/>
            </a:endParaRPr>
          </a:p>
          <a:p>
            <a:r>
              <a:rPr lang="en-CA" dirty="0" smtClean="0">
                <a:cs typeface="Consolas" panose="020B0609020204030204" pitchFamily="49" charset="0"/>
              </a:rPr>
              <a:t>There are approximately 100 keywords in the C++ programming language</a:t>
            </a:r>
          </a:p>
          <a:p>
            <a:pPr lvl="1"/>
            <a:r>
              <a:rPr lang="en-CA" dirty="0" smtClean="0">
                <a:cs typeface="Consolas" panose="020B0609020204030204" pitchFamily="49" charset="0"/>
              </a:rPr>
              <a:t>We will see about 30 of these throughout this course</a:t>
            </a:r>
          </a:p>
        </p:txBody>
      </p:sp>
    </p:spTree>
    <p:extLst>
      <p:ext uri="{BB962C8B-B14F-4D97-AF65-F5344CB8AC3E}">
        <p14:creationId xmlns:p14="http://schemas.microsoft.com/office/powerpoint/2010/main" val="2754526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After this lesson, you now</a:t>
            </a:r>
            <a:endParaRPr lang="en-CA" dirty="0"/>
          </a:p>
          <a:p>
            <a:pPr lvl="1"/>
            <a:r>
              <a:rPr lang="en-CA" dirty="0" smtClean="0"/>
              <a:t>Understand what an identifier is</a:t>
            </a:r>
          </a:p>
          <a:p>
            <a:pPr lvl="1"/>
            <a:r>
              <a:rPr lang="en-CA" dirty="0" smtClean="0"/>
              <a:t>Understand the concept of case sensitivity</a:t>
            </a:r>
            <a:endParaRPr lang="en-CA" dirty="0"/>
          </a:p>
          <a:p>
            <a:pPr lvl="1"/>
            <a:r>
              <a:rPr lang="en-CA" dirty="0" smtClean="0"/>
              <a:t>Are aware that there are</a:t>
            </a:r>
          </a:p>
          <a:p>
            <a:pPr lvl="2"/>
            <a:r>
              <a:rPr lang="en-CA" dirty="0" smtClean="0"/>
              <a:t>Reserved identifiers, and</a:t>
            </a:r>
            <a:endParaRPr lang="en-CA" dirty="0"/>
          </a:p>
          <a:p>
            <a:pPr lvl="2"/>
            <a:r>
              <a:rPr lang="en-CA" dirty="0" smtClean="0"/>
              <a:t>Keywords</a:t>
            </a:r>
          </a:p>
          <a:p>
            <a:pPr lvl="1"/>
            <a:endParaRPr lang="en-CA" dirty="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Wikipedia, </a:t>
            </a:r>
            <a:r>
              <a:rPr lang="en-CA" sz="1800" dirty="0" smtClean="0"/>
              <a:t>	</a:t>
            </a:r>
            <a:r>
              <a:rPr lang="en-CA" sz="1800" dirty="0" smtClean="0">
                <a:hlinkClick r:id="rId2"/>
              </a:rPr>
              <a:t>https</a:t>
            </a:r>
            <a:r>
              <a:rPr lang="en-CA" sz="1800" dirty="0">
                <a:hlinkClick r:id="rId2"/>
              </a:rPr>
              <a:t>://</a:t>
            </a:r>
            <a:r>
              <a:rPr lang="en-CA" sz="1800" dirty="0" smtClean="0">
                <a:hlinkClick r:id="rId2"/>
              </a:rPr>
              <a:t>en.wikipedia.org/wiki/Identifier#In_computer_languages</a:t>
            </a:r>
            <a:r>
              <a:rPr lang="en-CA" sz="1800" dirty="0" smtClean="0"/>
              <a:t> </a:t>
            </a:r>
          </a:p>
          <a:p>
            <a:pPr marL="0" indent="0">
              <a:buNone/>
            </a:pPr>
            <a:r>
              <a:rPr lang="en-CA" sz="1800" dirty="0" smtClean="0"/>
              <a:t>[2]	C++ reference</a:t>
            </a:r>
          </a:p>
          <a:p>
            <a:pPr marL="0" indent="0">
              <a:buNone/>
            </a:pPr>
            <a:r>
              <a:rPr lang="en-CA" sz="1800"/>
              <a:t>	</a:t>
            </a:r>
            <a:r>
              <a:rPr lang="en-CA" sz="1800" smtClean="0">
                <a:hlinkClick r:id="rId3"/>
              </a:rPr>
              <a:t>https</a:t>
            </a:r>
            <a:r>
              <a:rPr lang="en-CA" sz="1800" dirty="0">
                <a:hlinkClick r:id="rId3"/>
              </a:rPr>
              <a:t>://</a:t>
            </a:r>
            <a:r>
              <a:rPr lang="en-CA" sz="1800" dirty="0" smtClean="0">
                <a:hlinkClick r:id="rId3"/>
              </a:rPr>
              <a:t>en.cppreference.com/w/cpp/language/identifiers</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Define identifiers and their purpose</a:t>
            </a:r>
          </a:p>
          <a:p>
            <a:pPr lvl="2"/>
            <a:r>
              <a:rPr lang="en-CA" dirty="0" smtClean="0"/>
              <a:t>Reviewing some of the identifiers we have already seen</a:t>
            </a:r>
          </a:p>
          <a:p>
            <a:pPr lvl="2"/>
            <a:r>
              <a:rPr lang="en-CA" dirty="0" smtClean="0"/>
              <a:t>Discussing case sensitivity</a:t>
            </a:r>
          </a:p>
          <a:p>
            <a:pPr lvl="2"/>
            <a:r>
              <a:rPr lang="en-CA" dirty="0" smtClean="0"/>
              <a:t>Describing naming conventions</a:t>
            </a:r>
          </a:p>
          <a:p>
            <a:pPr lvl="1"/>
            <a:r>
              <a:rPr lang="en-CA" dirty="0" smtClean="0"/>
              <a:t>Define</a:t>
            </a:r>
          </a:p>
          <a:p>
            <a:pPr lvl="2"/>
            <a:r>
              <a:rPr lang="en-CA" dirty="0" smtClean="0"/>
              <a:t>Reserved identifiers</a:t>
            </a:r>
            <a:endParaRPr lang="en-CA" dirty="0"/>
          </a:p>
          <a:p>
            <a:pPr lvl="2"/>
            <a:r>
              <a:rPr lang="en-CA" dirty="0" smtClean="0"/>
              <a:t>Keywords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lstStyle/>
          <a:p>
            <a:r>
              <a:rPr lang="en-CA" dirty="0" smtClean="0"/>
              <a:t>Apart from literals, we have seen words that appear to refer to something, either an action or some other property:</a:t>
            </a:r>
          </a:p>
          <a:p>
            <a:pPr marL="0" indent="0">
              <a:buNone/>
            </a:pPr>
            <a:r>
              <a:rPr lang="en-CA" dirty="0" smtClean="0"/>
              <a:t>	</a:t>
            </a:r>
            <a:r>
              <a:rPr lang="en-CA" dirty="0" smtClean="0">
                <a:latin typeface="Consolas" panose="020B0609020204030204" pitchFamily="49" charset="0"/>
                <a:cs typeface="Consolas" panose="020B0609020204030204" pitchFamily="49" charset="0"/>
              </a:rPr>
              <a:t>int	main	std	cout	endl	return</a:t>
            </a:r>
          </a:p>
          <a:p>
            <a:endParaRPr lang="en-CA" dirty="0" smtClean="0"/>
          </a:p>
          <a:p>
            <a:r>
              <a:rPr lang="en-CA" dirty="0" smtClean="0"/>
              <a:t>Such symbols are called </a:t>
            </a:r>
            <a:r>
              <a:rPr lang="en-CA" i="1" dirty="0" smtClean="0"/>
              <a:t>identifiers—</a:t>
            </a:r>
            <a:r>
              <a:rPr lang="en-CA" dirty="0" smtClean="0"/>
              <a:t>they are used to allow the programmer to refer to a specific means of storage or operations on data</a:t>
            </a:r>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lstStyle/>
          <a:p>
            <a:r>
              <a:rPr lang="en-CA" dirty="0" smtClean="0"/>
              <a:t>Each identifier can have a different significance</a:t>
            </a:r>
            <a:endParaRPr lang="en-CA"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6827043"/>
              </p:ext>
            </p:extLst>
          </p:nvPr>
        </p:nvGraphicFramePr>
        <p:xfrm>
          <a:off x="827584" y="2185640"/>
          <a:ext cx="7632848" cy="3403600"/>
        </p:xfrm>
        <a:graphic>
          <a:graphicData uri="http://schemas.openxmlformats.org/drawingml/2006/table">
            <a:tbl>
              <a:tblPr>
                <a:tableStyleId>{2D5ABB26-0587-4C30-8999-92F81FD0307C}</a:tableStyleId>
              </a:tblPr>
              <a:tblGrid>
                <a:gridCol w="1352426">
                  <a:extLst>
                    <a:ext uri="{9D8B030D-6E8A-4147-A177-3AD203B41FA5}">
                      <a16:colId xmlns="" xmlns:a16="http://schemas.microsoft.com/office/drawing/2014/main" val="20000"/>
                    </a:ext>
                  </a:extLst>
                </a:gridCol>
                <a:gridCol w="6280422">
                  <a:extLst>
                    <a:ext uri="{9D8B030D-6E8A-4147-A177-3AD203B41FA5}">
                      <a16:colId xmlns="" xmlns:a16="http://schemas.microsoft.com/office/drawing/2014/main" val="20001"/>
                    </a:ext>
                  </a:extLst>
                </a:gridCol>
              </a:tblGrid>
              <a:tr h="370840">
                <a:tc>
                  <a:txBody>
                    <a:bodyPr/>
                    <a:lstStyle/>
                    <a:p>
                      <a:pPr algn="ctr"/>
                      <a:r>
                        <a:rPr lang="en-CA" b="1" dirty="0" smtClean="0"/>
                        <a:t>Identifier</a:t>
                      </a:r>
                      <a:endParaRPr lang="en-CA"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t>Description</a:t>
                      </a:r>
                      <a:endParaRPr lang="en-CA"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CA" dirty="0" smtClean="0">
                          <a:latin typeface="Consolas" panose="020B0609020204030204" pitchFamily="49" charset="0"/>
                          <a:cs typeface="Consolas" panose="020B0609020204030204" pitchFamily="49" charset="0"/>
                        </a:rPr>
                        <a:t>int</a:t>
                      </a:r>
                      <a:endParaRPr lang="en-CA" dirty="0">
                        <a:latin typeface="Consolas" panose="020B0609020204030204" pitchFamily="49" charset="0"/>
                        <a:cs typeface="Consolas" panose="020B0609020204030204" pitchFamily="49" charset="0"/>
                      </a:endParaRPr>
                    </a:p>
                  </a:txBody>
                  <a:tcPr anchor="ctr">
                    <a:lnT w="12700" cap="flat" cmpd="sng" algn="ctr">
                      <a:solidFill>
                        <a:schemeClr val="tx1"/>
                      </a:solidFill>
                      <a:prstDash val="solid"/>
                      <a:round/>
                      <a:headEnd type="none" w="med" len="med"/>
                      <a:tailEnd type="none" w="med" len="med"/>
                    </a:lnT>
                  </a:tcPr>
                </a:tc>
                <a:tc>
                  <a:txBody>
                    <a:bodyPr/>
                    <a:lstStyle/>
                    <a:p>
                      <a:r>
                        <a:rPr lang="en-CA" dirty="0" smtClean="0"/>
                        <a:t>A</a:t>
                      </a:r>
                      <a:r>
                        <a:rPr lang="en-CA" baseline="0" dirty="0" smtClean="0"/>
                        <a:t> type, a standardized means of storing and manipulating data</a:t>
                      </a:r>
                      <a:endParaRPr lang="en-CA"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70840">
                <a:tc>
                  <a:txBody>
                    <a:bodyPr/>
                    <a:lstStyle/>
                    <a:p>
                      <a:pPr algn="ctr"/>
                      <a:r>
                        <a:rPr lang="en-CA" dirty="0" smtClean="0">
                          <a:latin typeface="Consolas" panose="020B0609020204030204" pitchFamily="49" charset="0"/>
                          <a:cs typeface="Consolas" panose="020B0609020204030204" pitchFamily="49" charset="0"/>
                        </a:rPr>
                        <a:t>main</a:t>
                      </a:r>
                      <a:endParaRPr lang="en-CA" dirty="0">
                        <a:latin typeface="Consolas" panose="020B0609020204030204" pitchFamily="49" charset="0"/>
                        <a:cs typeface="Consolas" panose="020B0609020204030204" pitchFamily="49" charset="0"/>
                      </a:endParaRPr>
                    </a:p>
                  </a:txBody>
                  <a:tcPr anchor="ctr"/>
                </a:tc>
                <a:tc>
                  <a:txBody>
                    <a:bodyPr/>
                    <a:lstStyle/>
                    <a:p>
                      <a:r>
                        <a:rPr lang="en-CA" dirty="0" smtClean="0"/>
                        <a:t>The name of a function</a:t>
                      </a:r>
                      <a:endParaRPr lang="en-CA" dirty="0"/>
                    </a:p>
                  </a:txBody>
                  <a:tcPr/>
                </a:tc>
                <a:extLst>
                  <a:ext uri="{0D108BD9-81ED-4DB2-BD59-A6C34878D82A}">
                    <a16:rowId xmlns=""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latin typeface="Consolas" panose="020B0609020204030204" pitchFamily="49" charset="0"/>
                          <a:cs typeface="Consolas" panose="020B0609020204030204" pitchFamily="49" charset="0"/>
                        </a:rPr>
                        <a:t>std</a:t>
                      </a:r>
                    </a:p>
                  </a:txBody>
                  <a:tcPr anchor="ctr"/>
                </a:tc>
                <a:tc>
                  <a:txBody>
                    <a:bodyPr/>
                    <a:lstStyle/>
                    <a:p>
                      <a:r>
                        <a:rPr lang="en-CA" dirty="0" smtClean="0"/>
                        <a:t>A </a:t>
                      </a:r>
                      <a:r>
                        <a:rPr lang="en-CA" i="1" dirty="0" smtClean="0"/>
                        <a:t>namespace</a:t>
                      </a:r>
                      <a:r>
                        <a:rPr lang="en-CA" dirty="0" smtClean="0"/>
                        <a:t>;</a:t>
                      </a:r>
                      <a:r>
                        <a:rPr lang="en-CA" baseline="0" dirty="0" smtClean="0"/>
                        <a:t> specifically all identifiers in the standard library are within the </a:t>
                      </a:r>
                      <a:r>
                        <a:rPr lang="en-CA" baseline="0" dirty="0" smtClean="0">
                          <a:latin typeface="Consolas" panose="020B0609020204030204" pitchFamily="49" charset="0"/>
                          <a:cs typeface="Consolas" panose="020B0609020204030204" pitchFamily="49" charset="0"/>
                        </a:rPr>
                        <a:t>std</a:t>
                      </a:r>
                      <a:r>
                        <a:rPr lang="en-CA" baseline="0" dirty="0" smtClean="0"/>
                        <a:t> namespace and must be referred to using std::</a:t>
                      </a:r>
                      <a:endParaRPr lang="en-CA" dirty="0"/>
                    </a:p>
                  </a:txBody>
                  <a:tcPr/>
                </a:tc>
                <a:extLst>
                  <a:ext uri="{0D108BD9-81ED-4DB2-BD59-A6C34878D82A}">
                    <a16:rowId xmlns="" xmlns:a16="http://schemas.microsoft.com/office/drawing/2014/main" val="10003"/>
                  </a:ext>
                </a:extLst>
              </a:tr>
              <a:tr h="370840">
                <a:tc>
                  <a:txBody>
                    <a:bodyPr/>
                    <a:lstStyle/>
                    <a:p>
                      <a:pPr algn="ctr"/>
                      <a:r>
                        <a:rPr lang="en-CA" dirty="0" smtClean="0">
                          <a:latin typeface="Consolas" panose="020B0609020204030204" pitchFamily="49" charset="0"/>
                          <a:cs typeface="Consolas" panose="020B0609020204030204" pitchFamily="49" charset="0"/>
                        </a:rPr>
                        <a:t>cout</a:t>
                      </a:r>
                      <a:endParaRPr lang="en-CA" dirty="0">
                        <a:latin typeface="Consolas" panose="020B0609020204030204" pitchFamily="49" charset="0"/>
                        <a:cs typeface="Consolas" panose="020B0609020204030204" pitchFamily="49" charset="0"/>
                      </a:endParaRPr>
                    </a:p>
                  </a:txBody>
                  <a:tcPr anchor="ctr"/>
                </a:tc>
                <a:tc>
                  <a:txBody>
                    <a:bodyPr/>
                    <a:lstStyle/>
                    <a:p>
                      <a:r>
                        <a:rPr lang="en-CA" dirty="0" smtClean="0"/>
                        <a:t>An object (a data</a:t>
                      </a:r>
                      <a:r>
                        <a:rPr lang="en-CA" baseline="0" dirty="0" smtClean="0"/>
                        <a:t> structure)</a:t>
                      </a:r>
                      <a:r>
                        <a:rPr lang="en-CA" dirty="0" smtClean="0"/>
                        <a:t> in the standard library that allows</a:t>
                      </a:r>
                      <a:r>
                        <a:rPr lang="en-CA" baseline="0" dirty="0" smtClean="0"/>
                        <a:t> printing to the console or standard output</a:t>
                      </a:r>
                      <a:endParaRPr lang="en-CA" i="1" dirty="0"/>
                    </a:p>
                  </a:txBody>
                  <a:tcPr/>
                </a:tc>
                <a:extLst>
                  <a:ext uri="{0D108BD9-81ED-4DB2-BD59-A6C34878D82A}">
                    <a16:rowId xmlns="" xmlns:a16="http://schemas.microsoft.com/office/drawing/2014/main" val="10004"/>
                  </a:ext>
                </a:extLst>
              </a:tr>
              <a:tr h="370840">
                <a:tc>
                  <a:txBody>
                    <a:bodyPr/>
                    <a:lstStyle/>
                    <a:p>
                      <a:pPr algn="ctr"/>
                      <a:r>
                        <a:rPr lang="en-CA" dirty="0" smtClean="0">
                          <a:latin typeface="Consolas" panose="020B0609020204030204" pitchFamily="49" charset="0"/>
                          <a:cs typeface="Consolas" panose="020B0609020204030204" pitchFamily="49" charset="0"/>
                        </a:rPr>
                        <a:t>endl</a:t>
                      </a:r>
                      <a:endParaRPr lang="en-CA" dirty="0">
                        <a:latin typeface="Consolas" panose="020B0609020204030204" pitchFamily="49" charset="0"/>
                        <a:cs typeface="Consolas" panose="020B0609020204030204" pitchFamily="49" charset="0"/>
                      </a:endParaRPr>
                    </a:p>
                  </a:txBody>
                  <a:tcPr anchor="ctr"/>
                </a:tc>
                <a:tc>
                  <a:txBody>
                    <a:bodyPr/>
                    <a:lstStyle/>
                    <a:p>
                      <a:r>
                        <a:rPr lang="en-CA" dirty="0" smtClean="0"/>
                        <a:t>An</a:t>
                      </a:r>
                      <a:r>
                        <a:rPr lang="en-CA" baseline="0" dirty="0" smtClean="0"/>
                        <a:t> object in the standard library that is used to indicate that we are at the end of a line and we should continue on the next</a:t>
                      </a:r>
                      <a:endParaRPr lang="en-CA" dirty="0"/>
                    </a:p>
                  </a:txBody>
                  <a:tcPr/>
                </a:tc>
                <a:extLst>
                  <a:ext uri="{0D108BD9-81ED-4DB2-BD59-A6C34878D82A}">
                    <a16:rowId xmlns="" xmlns:a16="http://schemas.microsoft.com/office/drawing/2014/main" val="10005"/>
                  </a:ext>
                </a:extLst>
              </a:tr>
              <a:tr h="370840">
                <a:tc>
                  <a:txBody>
                    <a:bodyPr/>
                    <a:lstStyle/>
                    <a:p>
                      <a:pPr algn="ctr"/>
                      <a:r>
                        <a:rPr lang="en-CA" dirty="0" smtClean="0">
                          <a:latin typeface="Consolas" panose="020B0609020204030204" pitchFamily="49" charset="0"/>
                          <a:cs typeface="Consolas" panose="020B0609020204030204" pitchFamily="49" charset="0"/>
                        </a:rPr>
                        <a:t>return</a:t>
                      </a:r>
                      <a:endParaRPr lang="en-CA" dirty="0">
                        <a:latin typeface="Consolas" panose="020B0609020204030204" pitchFamily="49" charset="0"/>
                        <a:cs typeface="Consolas" panose="020B0609020204030204" pitchFamily="49" charset="0"/>
                      </a:endParaRPr>
                    </a:p>
                  </a:txBody>
                  <a:tcPr anchor="ctr">
                    <a:lnB w="12700" cap="flat" cmpd="sng" algn="ctr">
                      <a:solidFill>
                        <a:schemeClr val="tx1"/>
                      </a:solidFill>
                      <a:prstDash val="solid"/>
                      <a:round/>
                      <a:headEnd type="none" w="med" len="med"/>
                      <a:tailEnd type="none" w="med" len="med"/>
                    </a:lnB>
                  </a:tcPr>
                </a:tc>
                <a:tc>
                  <a:txBody>
                    <a:bodyPr/>
                    <a:lstStyle/>
                    <a:p>
                      <a:r>
                        <a:rPr lang="en-CA" dirty="0" smtClean="0"/>
                        <a:t>An</a:t>
                      </a:r>
                      <a:r>
                        <a:rPr lang="en-CA" baseline="0" dirty="0" smtClean="0"/>
                        <a:t> indication of the value to be returned from a function</a:t>
                      </a:r>
                      <a:endParaRPr lang="en-CA"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317873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normAutofit lnSpcReduction="10000"/>
          </a:bodyPr>
          <a:lstStyle/>
          <a:p>
            <a:r>
              <a:rPr lang="en-CA" dirty="0" smtClean="0"/>
              <a:t>Any combination of underscores, letters and numbers where the first character is not a number can be used as an identifier</a:t>
            </a:r>
          </a:p>
          <a:p>
            <a:endParaRPr lang="en-CA" dirty="0"/>
          </a:p>
          <a:p>
            <a:r>
              <a:rPr lang="en-CA" dirty="0" smtClean="0"/>
              <a:t>Whitespace and other symbols cannot be used</a:t>
            </a:r>
            <a:endParaRPr lang="en-CA" dirty="0"/>
          </a:p>
          <a:p>
            <a:endParaRPr lang="en-CA" dirty="0"/>
          </a:p>
          <a:p>
            <a:r>
              <a:rPr lang="en-CA" dirty="0" smtClean="0"/>
              <a:t>Identifiers are </a:t>
            </a:r>
            <a:r>
              <a:rPr lang="en-CA" i="1" dirty="0" smtClean="0"/>
              <a:t>case sensitive</a:t>
            </a:r>
            <a:r>
              <a:rPr lang="en-CA" dirty="0" smtClean="0"/>
              <a:t>, so the identifiers</a:t>
            </a:r>
          </a:p>
          <a:p>
            <a:pPr marL="0" indent="0" algn="ctr">
              <a:buNone/>
            </a:pPr>
            <a:r>
              <a:rPr lang="en-CA" dirty="0" smtClean="0">
                <a:latin typeface="Consolas" panose="020B0609020204030204" pitchFamily="49" charset="0"/>
                <a:cs typeface="Consolas" panose="020B0609020204030204" pitchFamily="49" charset="0"/>
              </a:rPr>
              <a:t>a0</a:t>
            </a:r>
            <a:r>
              <a:rPr lang="en-CA" dirty="0" smtClean="0"/>
              <a:t> and </a:t>
            </a:r>
            <a:r>
              <a:rPr lang="en-CA" dirty="0" smtClean="0">
                <a:latin typeface="Consolas" panose="020B0609020204030204" pitchFamily="49" charset="0"/>
                <a:cs typeface="Consolas" panose="020B0609020204030204" pitchFamily="49" charset="0"/>
              </a:rPr>
              <a:t>A0</a:t>
            </a:r>
            <a:endParaRPr lang="en-CA" dirty="0" smtClean="0"/>
          </a:p>
          <a:p>
            <a:pPr marL="0" indent="0" algn="l">
              <a:buNone/>
            </a:pPr>
            <a:r>
              <a:rPr lang="en-CA" dirty="0" smtClean="0">
                <a:cs typeface="Consolas" panose="020B0609020204030204" pitchFamily="49" charset="0"/>
              </a:rPr>
              <a:t>      are as different (to the compiler) as the identifiers </a:t>
            </a:r>
          </a:p>
          <a:p>
            <a:pPr marL="0" indent="0" algn="ctr">
              <a:buNone/>
            </a:pPr>
            <a:r>
              <a:rPr lang="en-CA" dirty="0" err="1" smtClean="0">
                <a:latin typeface="Consolas" panose="020B0609020204030204" pitchFamily="49" charset="0"/>
                <a:cs typeface="Consolas" panose="020B0609020204030204" pitchFamily="49" charset="0"/>
              </a:rPr>
              <a:t>Charles_Babbage</a:t>
            </a:r>
            <a:r>
              <a:rPr lang="en-CA" dirty="0" smtClean="0"/>
              <a:t>   and   </a:t>
            </a:r>
            <a:r>
              <a:rPr lang="en-CA" dirty="0" err="1" smtClean="0">
                <a:latin typeface="Consolas" panose="020B0609020204030204" pitchFamily="49" charset="0"/>
                <a:cs typeface="Consolas" panose="020B0609020204030204" pitchFamily="49" charset="0"/>
              </a:rPr>
              <a:t>Ada_Countess_of_Lovelace</a:t>
            </a:r>
            <a:endParaRPr lang="en-CA" dirty="0" smtClean="0">
              <a:latin typeface="Consolas" panose="020B0609020204030204" pitchFamily="49" charset="0"/>
              <a:cs typeface="Consolas" panose="020B0609020204030204" pitchFamily="49" charset="0"/>
            </a:endParaRPr>
          </a:p>
          <a:p>
            <a:endParaRPr lang="en-CA" dirty="0" smtClean="0"/>
          </a:p>
          <a:p>
            <a:r>
              <a:rPr lang="en-CA" dirty="0" smtClean="0"/>
              <a:t>Identifiers </a:t>
            </a:r>
            <a:r>
              <a:rPr lang="en-CA" dirty="0"/>
              <a:t>will be used to refer to data and to operations on data</a:t>
            </a:r>
          </a:p>
          <a:p>
            <a:pPr lvl="1"/>
            <a:r>
              <a:rPr lang="en-CA" dirty="0"/>
              <a:t>At all times, we will try to use descriptive identifiers</a:t>
            </a:r>
          </a:p>
          <a:p>
            <a:pPr lvl="2"/>
            <a:r>
              <a:rPr lang="en-CA" dirty="0"/>
              <a:t>What does the data represent?</a:t>
            </a:r>
          </a:p>
          <a:p>
            <a:pPr lvl="2"/>
            <a:r>
              <a:rPr lang="en-CA" dirty="0"/>
              <a:t>What does the function do?</a:t>
            </a:r>
          </a:p>
          <a:p>
            <a:pPr marL="0" indent="0" algn="ctr">
              <a:buNone/>
            </a:pPr>
            <a:endParaRPr lang="en-CA" dirty="0" smtClean="0">
              <a:latin typeface="Consolas" panose="020B0609020204030204" pitchFamily="49" charset="0"/>
              <a:cs typeface="Consolas" panose="020B0609020204030204" pitchFamily="49" charset="0"/>
            </a:endParaRPr>
          </a:p>
          <a:p>
            <a:pPr marL="0" indent="0" algn="ctr">
              <a:buNone/>
            </a:pPr>
            <a:endParaRPr lang="en-CA" dirty="0"/>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4775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Identifiers</a:t>
            </a:r>
            <a:endParaRPr lang="en-CA" dirty="0"/>
          </a:p>
        </p:txBody>
      </p:sp>
      <p:sp>
        <p:nvSpPr>
          <p:cNvPr id="3" name="Content Placeholder 2"/>
          <p:cNvSpPr>
            <a:spLocks noGrp="1"/>
          </p:cNvSpPr>
          <p:nvPr>
            <p:ph idx="1"/>
          </p:nvPr>
        </p:nvSpPr>
        <p:spPr/>
        <p:txBody>
          <a:bodyPr/>
          <a:lstStyle/>
          <a:p>
            <a:pPr lvl="0"/>
            <a:r>
              <a:rPr lang="en-CA" dirty="0" smtClean="0">
                <a:solidFill>
                  <a:prstClr val="black"/>
                </a:solidFill>
              </a:rPr>
              <a:t>We can describe the format of identifiers using regular expressions:</a:t>
            </a:r>
          </a:p>
          <a:p>
            <a:pPr lvl="0"/>
            <a:endParaRPr lang="en-CA" dirty="0">
              <a:solidFill>
                <a:prstClr val="black"/>
              </a:solidFill>
            </a:endParaRPr>
          </a:p>
          <a:p>
            <a:pPr marL="400050" lvl="1" indent="0" algn="ctr">
              <a:buNone/>
            </a:pPr>
            <a:r>
              <a:rPr lang="pt-BR" sz="2000" dirty="0" smtClean="0">
                <a:latin typeface="Consolas" panose="020B0609020204030204" pitchFamily="49" charset="0"/>
                <a:cs typeface="Consolas" panose="020B0609020204030204" pitchFamily="49" charset="0"/>
              </a:rPr>
              <a:t>[_A-Za-z]</a:t>
            </a:r>
            <a:r>
              <a:rPr lang="pt-BR" sz="2000" dirty="0" smtClean="0">
                <a:solidFill>
                  <a:srgbClr val="0070C0"/>
                </a:solidFill>
                <a:latin typeface="Consolas" panose="020B0609020204030204" pitchFamily="49" charset="0"/>
                <a:cs typeface="Consolas" panose="020B0609020204030204" pitchFamily="49" charset="0"/>
              </a:rPr>
              <a:t>[_A-Za-z0-9]*</a:t>
            </a:r>
          </a:p>
          <a:p>
            <a:pPr marL="400050" lvl="1" indent="0">
              <a:buNone/>
            </a:pPr>
            <a:endParaRPr lang="pt-BR" sz="1600" dirty="0">
              <a:latin typeface="Consolas" panose="020B0609020204030204" pitchFamily="49" charset="0"/>
              <a:cs typeface="Consolas" panose="020B0609020204030204" pitchFamily="49" charset="0"/>
            </a:endParaRPr>
          </a:p>
        </p:txBody>
      </p:sp>
      <p:cxnSp>
        <p:nvCxnSpPr>
          <p:cNvPr id="6" name="Straight Arrow Connector 5"/>
          <p:cNvCxnSpPr/>
          <p:nvPr/>
        </p:nvCxnSpPr>
        <p:spPr>
          <a:xfrm flipV="1">
            <a:off x="2428310" y="2774236"/>
            <a:ext cx="1340508" cy="86409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580112" y="2774236"/>
            <a:ext cx="1152128" cy="86409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3701048"/>
            <a:ext cx="3760966" cy="369332"/>
          </a:xfrm>
          <a:prstGeom prst="rect">
            <a:avLst/>
          </a:prstGeom>
          <a:noFill/>
        </p:spPr>
        <p:txBody>
          <a:bodyPr wrap="none" rtlCol="0">
            <a:spAutoFit/>
          </a:bodyPr>
          <a:lstStyle/>
          <a:p>
            <a:r>
              <a:rPr lang="en-CA" dirty="0" smtClean="0">
                <a:latin typeface="Georgia" panose="02040502050405020303" pitchFamily="18" charset="0"/>
              </a:rPr>
              <a:t>Required: an underscore or a letter</a:t>
            </a:r>
            <a:endParaRPr lang="en-CA" dirty="0">
              <a:latin typeface="Consolas" panose="020B0609020204030204" pitchFamily="49" charset="0"/>
              <a:cs typeface="Consolas" panose="020B0609020204030204" pitchFamily="49" charset="0"/>
            </a:endParaRPr>
          </a:p>
        </p:txBody>
      </p:sp>
      <p:sp>
        <p:nvSpPr>
          <p:cNvPr id="13" name="TextBox 12"/>
          <p:cNvSpPr txBox="1"/>
          <p:nvPr/>
        </p:nvSpPr>
        <p:spPr>
          <a:xfrm>
            <a:off x="5372727" y="3646765"/>
            <a:ext cx="3087705"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Zero or more additional</a:t>
            </a:r>
          </a:p>
          <a:p>
            <a:r>
              <a:rPr lang="en-CA" dirty="0" smtClean="0">
                <a:solidFill>
                  <a:srgbClr val="0070C0"/>
                </a:solidFill>
                <a:latin typeface="Georgia" panose="02040502050405020303" pitchFamily="18" charset="0"/>
              </a:rPr>
              <a:t>underscores, letters or digits</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1274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conventions</a:t>
            </a:r>
            <a:endParaRPr lang="en-CA" dirty="0"/>
          </a:p>
        </p:txBody>
      </p:sp>
      <p:sp>
        <p:nvSpPr>
          <p:cNvPr id="3" name="Content Placeholder 2"/>
          <p:cNvSpPr>
            <a:spLocks noGrp="1"/>
          </p:cNvSpPr>
          <p:nvPr>
            <p:ph idx="1"/>
          </p:nvPr>
        </p:nvSpPr>
        <p:spPr/>
        <p:txBody>
          <a:bodyPr/>
          <a:lstStyle/>
          <a:p>
            <a:r>
              <a:rPr lang="en-CA" dirty="0" smtClean="0"/>
              <a:t>Often, identifiers, once a reasonable name has been chosen, will follow some sort of </a:t>
            </a:r>
            <a:r>
              <a:rPr lang="en-CA" i="1" dirty="0" smtClean="0"/>
              <a:t>naming convention</a:t>
            </a:r>
            <a:endParaRPr lang="en-CA" dirty="0" smtClean="0"/>
          </a:p>
          <a:p>
            <a:pPr lvl="1"/>
            <a:r>
              <a:rPr lang="en-CA" dirty="0" smtClean="0"/>
              <a:t>We will use </a:t>
            </a:r>
            <a:r>
              <a:rPr lang="en-CA" i="1" dirty="0" smtClean="0"/>
              <a:t>snake-case</a:t>
            </a:r>
            <a:r>
              <a:rPr lang="en-CA" dirty="0" smtClean="0"/>
              <a:t>:</a:t>
            </a:r>
          </a:p>
          <a:p>
            <a:pPr marL="457200" lvl="1"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Linked_list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is_sorted</a:t>
            </a:r>
            <a:r>
              <a:rPr lang="en-CA" dirty="0" smtClean="0">
                <a:latin typeface="Consolas" panose="020B0609020204030204" pitchFamily="49" charset="0"/>
                <a:cs typeface="Consolas" panose="020B0609020204030204" pitchFamily="49" charset="0"/>
              </a:rPr>
              <a:t>  array_capacity</a:t>
            </a:r>
            <a:endParaRPr lang="en-CA" dirty="0">
              <a:latin typeface="Consolas" panose="020B0609020204030204" pitchFamily="49" charset="0"/>
              <a:cs typeface="Consolas" panose="020B0609020204030204" pitchFamily="49" charset="0"/>
            </a:endParaRPr>
          </a:p>
          <a:p>
            <a:pPr lvl="1"/>
            <a:r>
              <a:rPr lang="en-CA" dirty="0" smtClean="0"/>
              <a:t>Programming languages like Java use </a:t>
            </a:r>
            <a:r>
              <a:rPr lang="en-CA" i="1" dirty="0" smtClean="0"/>
              <a:t>camel-case</a:t>
            </a:r>
            <a:r>
              <a:rPr lang="en-CA" dirty="0" smtClean="0"/>
              <a:t>:</a:t>
            </a:r>
          </a:p>
          <a:p>
            <a:pPr marL="457200" lvl="1"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LinkedList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IsSorted</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arrayCapacity</a:t>
            </a:r>
            <a:endParaRPr lang="en-CA" dirty="0">
              <a:latin typeface="Consolas" panose="020B0609020204030204" pitchFamily="49" charset="0"/>
              <a:cs typeface="Consolas" panose="020B0609020204030204" pitchFamily="49" charset="0"/>
            </a:endParaRPr>
          </a:p>
          <a:p>
            <a:pPr lvl="1"/>
            <a:r>
              <a:rPr lang="en-CA" dirty="0" smtClean="0"/>
              <a:t>Some use </a:t>
            </a:r>
            <a:r>
              <a:rPr lang="en-CA" i="1" dirty="0" smtClean="0"/>
              <a:t>juxtaposition</a:t>
            </a:r>
            <a:r>
              <a:rPr lang="en-CA" dirty="0" smtClean="0"/>
              <a:t>:</a:t>
            </a:r>
            <a:endParaRPr lang="en-CA" dirty="0"/>
          </a:p>
          <a:p>
            <a:pPr marL="457200" lvl="1"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linkedlist</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issorted</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arraycapacity</a:t>
            </a:r>
            <a:endParaRPr lang="en-CA" dirty="0">
              <a:latin typeface="Consolas" panose="020B0609020204030204" pitchFamily="49" charset="0"/>
              <a:cs typeface="Consolas" panose="020B0609020204030204" pitchFamily="49" charset="0"/>
            </a:endParaRPr>
          </a:p>
          <a:p>
            <a:pPr marL="457200" lvl="1" indent="0">
              <a:buNone/>
            </a:pPr>
            <a:endParaRPr lang="en-CA" dirty="0" smtClean="0"/>
          </a:p>
        </p:txBody>
      </p:sp>
    </p:spTree>
    <p:extLst>
      <p:ext uri="{BB962C8B-B14F-4D97-AF65-F5344CB8AC3E}">
        <p14:creationId xmlns:p14="http://schemas.microsoft.com/office/powerpoint/2010/main" val="385484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Naming conventions</a:t>
            </a:r>
          </a:p>
        </p:txBody>
      </p:sp>
      <p:sp>
        <p:nvSpPr>
          <p:cNvPr id="3" name="Content Placeholder 2"/>
          <p:cNvSpPr>
            <a:spLocks noGrp="1"/>
          </p:cNvSpPr>
          <p:nvPr>
            <p:ph idx="1"/>
          </p:nvPr>
        </p:nvSpPr>
        <p:spPr/>
        <p:txBody>
          <a:bodyPr/>
          <a:lstStyle/>
          <a:p>
            <a:r>
              <a:rPr lang="en-CA" dirty="0" smtClean="0"/>
              <a:t>There is a special place reserved for you in hell if you use just an underscore as an identifier…</a:t>
            </a:r>
          </a:p>
          <a:p>
            <a:pPr marL="0" indent="0" algn="l">
              <a:buNone/>
            </a:pPr>
            <a:endParaRPr lang="en-CA" sz="1400" dirty="0" smtClean="0">
              <a:latin typeface="Consolas" panose="020B0609020204030204" pitchFamily="49" charset="0"/>
              <a:cs typeface="Consolas" panose="020B0609020204030204" pitchFamily="49" charset="0"/>
            </a:endParaRPr>
          </a:p>
          <a:p>
            <a:pPr marL="0" indent="0" algn="l">
              <a:buNone/>
            </a:pP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include &lt;stdio.h&gt;</a:t>
            </a:r>
          </a:p>
          <a:p>
            <a:pPr marL="0" indent="0" algn="l">
              <a:buNone/>
            </a:pPr>
            <a:r>
              <a:rPr lang="en-CA" sz="1400" dirty="0">
                <a:latin typeface="Consolas" panose="020B0609020204030204" pitchFamily="49" charset="0"/>
                <a:cs typeface="Consolas" panose="020B0609020204030204" pitchFamily="49" charset="0"/>
              </a:rPr>
              <a:t>main(int </a:t>
            </a:r>
            <a:r>
              <a:rPr lang="en-CA" sz="1400" dirty="0" err="1">
                <a:latin typeface="Consolas" panose="020B0609020204030204" pitchFamily="49" charset="0"/>
                <a:cs typeface="Consolas" panose="020B0609020204030204" pitchFamily="49" charset="0"/>
              </a:rPr>
              <a:t>t,int</a:t>
            </a:r>
            <a:r>
              <a:rPr lang="en-CA" sz="1400" dirty="0">
                <a:latin typeface="Consolas" panose="020B0609020204030204" pitchFamily="49" charset="0"/>
                <a:cs typeface="Consolas" panose="020B0609020204030204" pitchFamily="49" charset="0"/>
              </a:rPr>
              <a:t> </a:t>
            </a:r>
            <a:r>
              <a:rPr lang="en-CA" sz="1400" b="1"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char*a){return!0&lt;</a:t>
            </a:r>
            <a:r>
              <a:rPr lang="en-CA" sz="1400" dirty="0" err="1" smtClean="0">
                <a:latin typeface="Consolas" panose="020B0609020204030204" pitchFamily="49" charset="0"/>
                <a:cs typeface="Consolas" panose="020B0609020204030204" pitchFamily="49" charset="0"/>
              </a:rPr>
              <a:t>t?t</a:t>
            </a:r>
            <a:r>
              <a:rPr lang="en-CA" sz="1400" dirty="0" smtClean="0">
                <a:latin typeface="Consolas" panose="020B0609020204030204" pitchFamily="49" charset="0"/>
                <a:cs typeface="Consolas" panose="020B0609020204030204" pitchFamily="49" charset="0"/>
              </a:rPr>
              <a:t>&lt;3?main</a:t>
            </a:r>
            <a:r>
              <a:rPr lang="en-CA" sz="1400" dirty="0">
                <a:latin typeface="Consolas" panose="020B0609020204030204" pitchFamily="49" charset="0"/>
                <a:cs typeface="Consolas" panose="020B0609020204030204" pitchFamily="49" charset="0"/>
              </a:rPr>
              <a:t>(-79,-13,a+main(-87,1-</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,main(-</a:t>
            </a:r>
            <a:r>
              <a:rPr lang="en-CA" sz="1400" dirty="0" smtClean="0">
                <a:latin typeface="Consolas" panose="020B0609020204030204" pitchFamily="49" charset="0"/>
                <a:cs typeface="Consolas" panose="020B0609020204030204" pitchFamily="49" charset="0"/>
              </a:rPr>
              <a:t>86,0,a+</a:t>
            </a:r>
          </a:p>
          <a:p>
            <a:pPr marL="0" indent="0" algn="l">
              <a:buNone/>
            </a:pPr>
            <a:r>
              <a:rPr lang="en-CA" sz="1400" dirty="0" smtClean="0">
                <a:latin typeface="Consolas" panose="020B0609020204030204" pitchFamily="49" charset="0"/>
                <a:cs typeface="Consolas" panose="020B0609020204030204" pitchFamily="49" charset="0"/>
              </a:rPr>
              <a:t>1)+</a:t>
            </a:r>
            <a:r>
              <a:rPr lang="en-CA" sz="1400" dirty="0">
                <a:latin typeface="Consolas" panose="020B0609020204030204" pitchFamily="49" charset="0"/>
                <a:cs typeface="Consolas" panose="020B0609020204030204" pitchFamily="49" charset="0"/>
              </a:rPr>
              <a:t>a</a:t>
            </a:r>
            <a:r>
              <a:rPr lang="en-CA" sz="1400" dirty="0" smtClean="0">
                <a:latin typeface="Consolas" panose="020B0609020204030204" pitchFamily="49" charset="0"/>
                <a:cs typeface="Consolas" panose="020B0609020204030204" pitchFamily="49" charset="0"/>
              </a:rPr>
              <a:t>)):1,t</a:t>
            </a:r>
            <a:r>
              <a:rPr lang="en-CA" sz="1400" dirty="0">
                <a:latin typeface="Consolas" panose="020B0609020204030204" pitchFamily="49" charset="0"/>
                <a:cs typeface="Consolas" panose="020B0609020204030204" pitchFamily="49" charset="0"/>
              </a:rPr>
              <a:t>&lt;</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?main(t+1,</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,a):3,main(-94,-27+t,a)&amp;&amp;t==2?</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&lt;</a:t>
            </a:r>
            <a:r>
              <a:rPr lang="en-CA" sz="1400" dirty="0" smtClean="0">
                <a:latin typeface="Consolas" panose="020B0609020204030204" pitchFamily="49" charset="0"/>
                <a:cs typeface="Consolas" panose="020B0609020204030204" pitchFamily="49" charset="0"/>
              </a:rPr>
              <a:t>13?main(2</a:t>
            </a:r>
            <a:r>
              <a:rPr lang="en-CA" sz="1400" dirty="0">
                <a:latin typeface="Consolas" panose="020B0609020204030204" pitchFamily="49" charset="0"/>
                <a:cs typeface="Consolas" panose="020B0609020204030204" pitchFamily="49" charset="0"/>
              </a:rPr>
              <a:t>,</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+1,"%s %</a:t>
            </a:r>
            <a:r>
              <a:rPr lang="en-CA" sz="1400" dirty="0" smtClean="0">
                <a:latin typeface="Consolas" panose="020B0609020204030204" pitchFamily="49" charset="0"/>
                <a:cs typeface="Consolas" panose="020B0609020204030204" pitchFamily="49" charset="0"/>
              </a:rPr>
              <a:t>d %d\n" ):</a:t>
            </a:r>
            <a:r>
              <a:rPr lang="en-CA" sz="1400" dirty="0">
                <a:latin typeface="Consolas" panose="020B0609020204030204" pitchFamily="49" charset="0"/>
                <a:cs typeface="Consolas" panose="020B0609020204030204" pitchFamily="49" charset="0"/>
              </a:rPr>
              <a:t>9:16:t&lt;0?t&lt;-72?main(</a:t>
            </a:r>
            <a:r>
              <a:rPr lang="en-CA" sz="1400" dirty="0">
                <a:solidFill>
                  <a:srgbClr val="FF0000"/>
                </a:solidFill>
                <a:latin typeface="Consolas" panose="020B0609020204030204" pitchFamily="49" charset="0"/>
                <a:cs typeface="Consolas" panose="020B0609020204030204" pitchFamily="49" charset="0"/>
              </a:rPr>
              <a:t>_</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t</a:t>
            </a:r>
            <a:r>
              <a:rPr lang="en-CA" sz="1400" dirty="0" err="1"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a:t>
            </a:r>
            <a:r>
              <a:rPr lang="en-CA" sz="1400" dirty="0">
                <a:latin typeface="Consolas" panose="020B0609020204030204" pitchFamily="49" charset="0"/>
                <a:cs typeface="Consolas" panose="020B0609020204030204" pitchFamily="49" charset="0"/>
              </a:rPr>
              <a:t>'+,#'/*{}w+/</a:t>
            </a:r>
            <a:r>
              <a:rPr lang="en-CA" sz="1400" dirty="0" err="1">
                <a:latin typeface="Consolas" panose="020B0609020204030204" pitchFamily="49" charset="0"/>
                <a:cs typeface="Consolas" panose="020B0609020204030204" pitchFamily="49" charset="0"/>
              </a:rPr>
              <a:t>w#cdnr</a:t>
            </a:r>
            <a:r>
              <a:rPr lang="en-CA" sz="1400" dirty="0">
                <a:latin typeface="Consolas" panose="020B0609020204030204" pitchFamily="49" charset="0"/>
                <a:cs typeface="Consolas" panose="020B0609020204030204" pitchFamily="49" charset="0"/>
              </a:rPr>
              <a:t>/+,{}r/*de}+,/*{*+,/w{%+,/</a:t>
            </a:r>
            <a:r>
              <a:rPr lang="en-CA" sz="1400" dirty="0" err="1">
                <a:latin typeface="Consolas" panose="020B0609020204030204" pitchFamily="49" charset="0"/>
                <a:cs typeface="Consolas" panose="020B0609020204030204" pitchFamily="49" charset="0"/>
              </a:rPr>
              <a:t>w#q#n</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l+,/n{n+,/+#n</a:t>
            </a: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q#n</a:t>
            </a:r>
            <a:r>
              <a:rPr lang="en-CA" sz="1400" dirty="0">
                <a:latin typeface="Consolas" panose="020B0609020204030204" pitchFamily="49" charset="0"/>
                <a:cs typeface="Consolas" panose="020B0609020204030204" pitchFamily="49" charset="0"/>
              </a:rPr>
              <a:t>+,/+k#;*+,/'r :'d*'3,}{</a:t>
            </a:r>
            <a:r>
              <a:rPr lang="en-CA" sz="1400" dirty="0" err="1">
                <a:latin typeface="Consolas" panose="020B0609020204030204" pitchFamily="49" charset="0"/>
                <a:cs typeface="Consolas" panose="020B0609020204030204" pitchFamily="49" charset="0"/>
              </a:rPr>
              <a:t>w+K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w'K</a:t>
            </a:r>
            <a:r>
              <a:rPr lang="en-CA" sz="1400" dirty="0">
                <a:latin typeface="Consolas" panose="020B0609020204030204" pitchFamily="49" charset="0"/>
                <a:cs typeface="Consolas" panose="020B0609020204030204" pitchFamily="49" charset="0"/>
              </a:rPr>
              <a:t>:'+}e#';</a:t>
            </a:r>
            <a:r>
              <a:rPr lang="en-CA" sz="1400" dirty="0" err="1">
                <a:latin typeface="Consolas" panose="020B0609020204030204" pitchFamily="49" charset="0"/>
                <a:cs typeface="Consolas" panose="020B0609020204030204" pitchFamily="49" charset="0"/>
              </a:rPr>
              <a:t>dq</a:t>
            </a:r>
            <a:r>
              <a:rPr lang="en-CA" sz="1400" dirty="0">
                <a:latin typeface="Consolas" panose="020B0609020204030204" pitchFamily="49" charset="0"/>
                <a:cs typeface="Consolas" panose="020B0609020204030204" pitchFamily="49" charset="0"/>
              </a:rPr>
              <a:t>#'l </a:t>
            </a:r>
            <a:r>
              <a:rPr lang="en-CA" sz="1400" dirty="0" smtClean="0">
                <a:latin typeface="Consolas" panose="020B0609020204030204" pitchFamily="49" charset="0"/>
                <a:cs typeface="Consolas" panose="020B0609020204030204" pitchFamily="49" charset="0"/>
              </a:rPr>
              <a:t>q</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d'K</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q#'r</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eKK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w'r</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eKK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q#n</a:t>
            </a:r>
            <a:r>
              <a:rPr lang="en-CA" sz="1400" dirty="0">
                <a:latin typeface="Consolas" panose="020B0609020204030204" pitchFamily="49" charset="0"/>
                <a:cs typeface="Consolas" panose="020B0609020204030204" pitchFamily="49" charset="0"/>
              </a:rPr>
              <a:t>'){)#}w'){){</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n';d</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rw</a:t>
            </a:r>
            <a:r>
              <a:rPr lang="en-CA" sz="1400" dirty="0">
                <a:latin typeface="Consolas" panose="020B0609020204030204" pitchFamily="49" charset="0"/>
                <a:cs typeface="Consolas" panose="020B0609020204030204" pitchFamily="49" charset="0"/>
              </a:rPr>
              <a:t>' i;# </a:t>
            </a: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]!/n{n#'; r</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w'r</a:t>
            </a:r>
            <a:r>
              <a:rPr lang="en-CA" sz="1400" dirty="0" smtClean="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nc</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l,+'K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rw</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iK</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w#q#n'wk</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nw</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iwk</a:t>
            </a:r>
            <a:r>
              <a:rPr lang="en-CA" sz="1400" dirty="0" smtClean="0">
                <a:latin typeface="Consolas" panose="020B0609020204030204" pitchFamily="49" charset="0"/>
                <a:cs typeface="Consolas" panose="020B0609020204030204" pitchFamily="49" charset="0"/>
              </a:rPr>
              <a:t>{KK{</a:t>
            </a:r>
            <a:r>
              <a:rPr lang="en-CA" sz="1400" dirty="0" err="1" smtClean="0">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]!/w{%'l##w#' i; :{</a:t>
            </a:r>
            <a:r>
              <a:rPr lang="en-CA" sz="1400" dirty="0" err="1" smtClean="0">
                <a:latin typeface="Consolas" panose="020B0609020204030204" pitchFamily="49" charset="0"/>
                <a:cs typeface="Consolas" panose="020B0609020204030204" pitchFamily="49" charset="0"/>
              </a:rPr>
              <a:t>nl</a:t>
            </a:r>
            <a:r>
              <a:rPr lang="en-CA" sz="1400" dirty="0" smtClean="0">
                <a:latin typeface="Consolas" panose="020B0609020204030204" pitchFamily="49" charset="0"/>
                <a:cs typeface="Consolas" panose="020B0609020204030204" pitchFamily="49" charset="0"/>
              </a:rPr>
              <a:t>\</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q#'</a:t>
            </a:r>
            <a:r>
              <a:rPr lang="en-CA" sz="1400" dirty="0" err="1">
                <a:latin typeface="Consolas" panose="020B0609020204030204" pitchFamily="49" charset="0"/>
                <a:cs typeface="Consolas" panose="020B0609020204030204" pitchFamily="49" charset="0"/>
              </a:rPr>
              <a:t>ld;r</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nlwb</a:t>
            </a:r>
            <a:r>
              <a:rPr lang="en-CA" sz="1400" dirty="0">
                <a:latin typeface="Consolas" panose="020B0609020204030204" pitchFamily="49" charset="0"/>
                <a:cs typeface="Consolas" panose="020B0609020204030204" pitchFamily="49" charset="0"/>
              </a:rPr>
              <a:t>!/*de}</a:t>
            </a:r>
            <a:r>
              <a:rPr lang="en-CA" sz="1400" dirty="0" err="1">
                <a:latin typeface="Consolas" panose="020B0609020204030204" pitchFamily="49" charset="0"/>
                <a:cs typeface="Consolas" panose="020B0609020204030204" pitchFamily="49" charset="0"/>
              </a:rPr>
              <a:t>'c</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nl</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rw</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nc</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nw</a:t>
            </a:r>
            <a:r>
              <a:rPr lang="en-CA" sz="1400" dirty="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kd</a:t>
            </a:r>
            <a:r>
              <a:rPr lang="en-CA" sz="1400" dirty="0">
                <a:latin typeface="Consolas" panose="020B0609020204030204" pitchFamily="49" charset="0"/>
                <a:cs typeface="Consolas" panose="020B0609020204030204" pitchFamily="49" charset="0"/>
              </a:rPr>
              <a:t>'+e}+;#'</a:t>
            </a:r>
            <a:r>
              <a:rPr lang="en-CA" sz="1400" dirty="0" err="1">
                <a:latin typeface="Consolas" panose="020B0609020204030204" pitchFamily="49" charset="0"/>
                <a:cs typeface="Consolas" panose="020B0609020204030204" pitchFamily="49" charset="0"/>
              </a:rPr>
              <a:t>rdq#w</a:t>
            </a:r>
            <a:r>
              <a:rPr lang="en-CA" sz="1400" dirty="0" smtClean="0">
                <a:latin typeface="Consolas" panose="020B0609020204030204" pitchFamily="49" charset="0"/>
                <a:cs typeface="Consolas" panose="020B0609020204030204" pitchFamily="49" charset="0"/>
              </a:rPr>
              <a:t>! \</a:t>
            </a:r>
          </a:p>
          <a:p>
            <a:pPr marL="0" indent="0" algn="l">
              <a:buNone/>
            </a:pPr>
            <a:r>
              <a:rPr lang="en-CA" sz="1400" dirty="0" err="1" smtClean="0">
                <a:latin typeface="Consolas" panose="020B0609020204030204" pitchFamily="49" charset="0"/>
                <a:cs typeface="Consolas" panose="020B0609020204030204" pitchFamily="49" charset="0"/>
              </a:rPr>
              <a:t>nr</a:t>
            </a:r>
            <a:r>
              <a:rPr lang="en-CA" sz="1400" dirty="0" smtClean="0">
                <a:latin typeface="Consolas" panose="020B0609020204030204" pitchFamily="49" charset="0"/>
                <a:cs typeface="Consolas" panose="020B0609020204030204" pitchFamily="49" charset="0"/>
              </a:rPr>
              <a:t>'/ ') }+}{</a:t>
            </a:r>
            <a:r>
              <a:rPr lang="en-CA" sz="1400" dirty="0" err="1" smtClean="0">
                <a:latin typeface="Consolas" panose="020B0609020204030204" pitchFamily="49" charset="0"/>
                <a:cs typeface="Consolas" panose="020B0609020204030204" pitchFamily="49" charset="0"/>
              </a:rPr>
              <a:t>rl</a:t>
            </a:r>
            <a:r>
              <a:rPr lang="en-CA" sz="1400" dirty="0" smtClean="0">
                <a:latin typeface="Consolas" panose="020B0609020204030204" pitchFamily="49" charset="0"/>
                <a:cs typeface="Consolas" panose="020B0609020204030204" pitchFamily="49" charset="0"/>
              </a:rPr>
              <a:t>#'{n' ')#}'+}##(!!/"):t&lt;-50?</a:t>
            </a:r>
            <a:r>
              <a:rPr lang="en-CA" sz="1400" dirty="0" smtClean="0">
                <a:solidFill>
                  <a:srgbClr val="FF0000"/>
                </a:solidFill>
                <a:latin typeface="Consolas" panose="020B0609020204030204" pitchFamily="49" charset="0"/>
                <a:cs typeface="Consolas" panose="020B0609020204030204" pitchFamily="49" charset="0"/>
              </a:rPr>
              <a:t>_</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a?putchar</a:t>
            </a:r>
            <a:r>
              <a:rPr lang="en-CA" sz="1400" dirty="0" smtClean="0">
                <a:latin typeface="Consolas" panose="020B0609020204030204" pitchFamily="49" charset="0"/>
                <a:cs typeface="Consolas" panose="020B0609020204030204" pitchFamily="49" charset="0"/>
              </a:rPr>
              <a:t>(31[a]):main(-65,</a:t>
            </a:r>
            <a:r>
              <a:rPr lang="en-CA" sz="1400" dirty="0" smtClean="0">
                <a:solidFill>
                  <a:srgbClr val="FF0000"/>
                </a:solidFill>
                <a:latin typeface="Consolas" panose="020B0609020204030204" pitchFamily="49" charset="0"/>
                <a:cs typeface="Consolas" panose="020B0609020204030204" pitchFamily="49" charset="0"/>
              </a:rPr>
              <a:t>_</a:t>
            </a:r>
            <a:r>
              <a:rPr lang="en-CA" sz="1400" dirty="0" smtClean="0">
                <a:latin typeface="Consolas" panose="020B0609020204030204" pitchFamily="49" charset="0"/>
                <a:cs typeface="Consolas" panose="020B0609020204030204" pitchFamily="49" charset="0"/>
              </a:rPr>
              <a:t>,a+1):</a:t>
            </a:r>
          </a:p>
          <a:p>
            <a:pPr marL="0" indent="0" algn="l">
              <a:buNone/>
            </a:pPr>
            <a:r>
              <a:rPr lang="en-CA" sz="1400" dirty="0" smtClean="0">
                <a:latin typeface="Consolas" panose="020B0609020204030204" pitchFamily="49" charset="0"/>
                <a:cs typeface="Consolas" panose="020B0609020204030204" pitchFamily="49" charset="0"/>
              </a:rPr>
              <a:t>main((*a=='/')+t,</a:t>
            </a:r>
            <a:r>
              <a:rPr lang="en-CA" sz="1400" dirty="0" smtClean="0">
                <a:solidFill>
                  <a:srgbClr val="FF0000"/>
                </a:solidFill>
                <a:latin typeface="Consolas" panose="020B0609020204030204" pitchFamily="49" charset="0"/>
                <a:cs typeface="Consolas" panose="020B0609020204030204" pitchFamily="49" charset="0"/>
              </a:rPr>
              <a:t>_</a:t>
            </a:r>
            <a:r>
              <a:rPr lang="en-CA" sz="1400" dirty="0" smtClean="0">
                <a:latin typeface="Consolas" panose="020B0609020204030204" pitchFamily="49" charset="0"/>
                <a:cs typeface="Consolas" panose="020B0609020204030204" pitchFamily="49" charset="0"/>
              </a:rPr>
              <a:t>,a+1):0&lt;</a:t>
            </a:r>
            <a:r>
              <a:rPr lang="en-CA" sz="1400" dirty="0" err="1" smtClean="0">
                <a:latin typeface="Consolas" panose="020B0609020204030204" pitchFamily="49" charset="0"/>
                <a:cs typeface="Consolas" panose="020B0609020204030204" pitchFamily="49" charset="0"/>
              </a:rPr>
              <a:t>t?main</a:t>
            </a:r>
            <a:r>
              <a:rPr lang="en-CA" sz="1400" dirty="0" smtClean="0">
                <a:latin typeface="Consolas" panose="020B0609020204030204" pitchFamily="49" charset="0"/>
                <a:cs typeface="Consolas" panose="020B0609020204030204" pitchFamily="49" charset="0"/>
              </a:rPr>
              <a:t>(2,2,"%s"):*a=='/'||main(0,main(-61,*a,"!</a:t>
            </a:r>
            <a:r>
              <a:rPr lang="en-CA" sz="1400" dirty="0" err="1" smtClean="0">
                <a:latin typeface="Consolas" panose="020B0609020204030204" pitchFamily="49" charset="0"/>
                <a:cs typeface="Consolas" panose="020B0609020204030204" pitchFamily="49" charset="0"/>
              </a:rPr>
              <a:t>ek;dc</a:t>
            </a:r>
            <a:r>
              <a:rPr lang="en-CA" sz="1400" dirty="0" smtClean="0">
                <a:latin typeface="Consolas" panose="020B0609020204030204" pitchFamily="49" charset="0"/>
                <a:cs typeface="Consolas" panose="020B0609020204030204" pitchFamily="49" charset="0"/>
              </a:rPr>
              <a:t> i\</a:t>
            </a:r>
          </a:p>
          <a:p>
            <a:pPr marL="0" indent="0" algn="l">
              <a:buNone/>
            </a:pPr>
            <a:r>
              <a:rPr lang="en-CA" sz="1400" dirty="0" smtClean="0">
                <a:latin typeface="Consolas" panose="020B0609020204030204" pitchFamily="49" charset="0"/>
                <a:cs typeface="Consolas" panose="020B0609020204030204" pitchFamily="49" charset="0"/>
              </a:rPr>
              <a:t>@</a:t>
            </a:r>
            <a:r>
              <a:rPr lang="en-CA" sz="1400" dirty="0" err="1">
                <a:latin typeface="Consolas" panose="020B0609020204030204" pitchFamily="49" charset="0"/>
                <a:cs typeface="Consolas" panose="020B0609020204030204" pitchFamily="49" charset="0"/>
              </a:rPr>
              <a:t>bK</a:t>
            </a:r>
            <a:r>
              <a:rPr lang="en-CA" sz="1400" dirty="0">
                <a:latin typeface="Consolas" panose="020B0609020204030204" pitchFamily="49" charset="0"/>
                <a:cs typeface="Consolas" panose="020B0609020204030204" pitchFamily="49" charset="0"/>
              </a:rPr>
              <a:t>'(q)-[w]*%n+r3#l,{}:\</a:t>
            </a:r>
            <a:r>
              <a:rPr lang="en-CA" sz="1400" dirty="0" err="1">
                <a:latin typeface="Consolas" panose="020B0609020204030204" pitchFamily="49" charset="0"/>
                <a:cs typeface="Consolas" panose="020B0609020204030204" pitchFamily="49" charset="0"/>
              </a:rPr>
              <a:t>nuwloca-O;m</a:t>
            </a:r>
            <a:r>
              <a:rPr lang="en-CA" sz="1400" dirty="0">
                <a:latin typeface="Consolas" panose="020B0609020204030204" pitchFamily="49" charset="0"/>
                <a:cs typeface="Consolas" panose="020B0609020204030204" pitchFamily="49" charset="0"/>
              </a:rPr>
              <a:t> .</a:t>
            </a:r>
            <a:r>
              <a:rPr lang="en-CA" sz="1400" dirty="0" err="1">
                <a:latin typeface="Consolas" panose="020B0609020204030204" pitchFamily="49" charset="0"/>
                <a:cs typeface="Consolas" panose="020B0609020204030204" pitchFamily="49" charset="0"/>
              </a:rPr>
              <a:t>vpbks,fxntdCeghiry</a:t>
            </a:r>
            <a:r>
              <a:rPr lang="en-CA" sz="1400" dirty="0">
                <a:latin typeface="Consolas" panose="020B0609020204030204" pitchFamily="49" charset="0"/>
                <a:cs typeface="Consolas" panose="020B0609020204030204" pitchFamily="49" charset="0"/>
              </a:rPr>
              <a:t>"),a+1</a:t>
            </a:r>
            <a:r>
              <a:rPr lang="en-CA" sz="1400" dirty="0" smtClean="0">
                <a:latin typeface="Consolas" panose="020B0609020204030204" pitchFamily="49" charset="0"/>
                <a:cs typeface="Consolas" panose="020B0609020204030204" pitchFamily="49" charset="0"/>
              </a:rPr>
              <a:t>);}</a:t>
            </a:r>
          </a:p>
        </p:txBody>
      </p:sp>
      <p:cxnSp>
        <p:nvCxnSpPr>
          <p:cNvPr id="6" name="Straight Arrow Connector 5"/>
          <p:cNvCxnSpPr/>
          <p:nvPr/>
        </p:nvCxnSpPr>
        <p:spPr>
          <a:xfrm flipH="1">
            <a:off x="2195736" y="2348880"/>
            <a:ext cx="504056" cy="504056"/>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99792" y="2348880"/>
            <a:ext cx="72008" cy="79208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8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Reserved identifiers</a:t>
            </a:r>
            <a:endParaRPr lang="en-CA" dirty="0"/>
          </a:p>
        </p:txBody>
      </p:sp>
      <p:sp>
        <p:nvSpPr>
          <p:cNvPr id="3" name="Content Placeholder 2"/>
          <p:cNvSpPr>
            <a:spLocks noGrp="1"/>
          </p:cNvSpPr>
          <p:nvPr>
            <p:ph idx="1"/>
          </p:nvPr>
        </p:nvSpPr>
        <p:spPr/>
        <p:txBody>
          <a:bodyPr/>
          <a:lstStyle/>
          <a:p>
            <a:r>
              <a:rPr lang="en-CA" dirty="0" smtClean="0"/>
              <a:t>Some identifiers are reserved for use by the compiler:</a:t>
            </a:r>
          </a:p>
          <a:p>
            <a:pPr lvl="1"/>
            <a:r>
              <a:rPr lang="en-CA" dirty="0" smtClean="0"/>
              <a:t>Never define an identifier starting with an underscore</a:t>
            </a:r>
          </a:p>
          <a:p>
            <a:pPr marL="457200" lvl="1" indent="0" algn="ctr">
              <a:buNone/>
            </a:pPr>
            <a:r>
              <a:rPr lang="en-CA" dirty="0" smtClean="0">
                <a:latin typeface="Consolas" panose="020B0609020204030204" pitchFamily="49" charset="0"/>
                <a:cs typeface="Consolas" panose="020B0609020204030204" pitchFamily="49" charset="0"/>
              </a:rPr>
              <a:t>_name</a:t>
            </a:r>
          </a:p>
          <a:p>
            <a:pPr lvl="1"/>
            <a:r>
              <a:rPr lang="en-CA" dirty="0" smtClean="0"/>
              <a:t>Never define an identifier with two adjacent underscores</a:t>
            </a:r>
          </a:p>
          <a:p>
            <a:pPr marL="457200" lvl="1" indent="0" algn="ctr">
              <a:buNone/>
            </a:pPr>
            <a:r>
              <a:rPr lang="en-CA" dirty="0" smtClean="0">
                <a:latin typeface="Consolas" panose="020B0609020204030204" pitchFamily="49" charset="0"/>
                <a:cs typeface="Consolas" panose="020B0609020204030204" pitchFamily="49" charset="0"/>
              </a:rPr>
              <a:t>ECE_</a:t>
            </a:r>
            <a:r>
              <a:rPr lang="en-CA" sz="300"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_150</a:t>
            </a:r>
          </a:p>
          <a:p>
            <a:pPr lvl="1"/>
            <a:endParaRPr lang="en-CA" dirty="0" smtClean="0"/>
          </a:p>
          <a:p>
            <a:r>
              <a:rPr lang="en-CA" dirty="0" smtClean="0"/>
              <a:t>If you do use such reserved identifiers, your code</a:t>
            </a:r>
          </a:p>
          <a:p>
            <a:pPr lvl="1"/>
            <a:r>
              <a:rPr lang="en-CA" dirty="0" smtClean="0"/>
              <a:t>May work,</a:t>
            </a:r>
          </a:p>
          <a:p>
            <a:pPr lvl="1"/>
            <a:r>
              <a:rPr lang="en-CA" dirty="0" smtClean="0"/>
              <a:t>It may not, or</a:t>
            </a:r>
          </a:p>
          <a:p>
            <a:pPr lvl="1"/>
            <a:r>
              <a:rPr lang="en-CA" dirty="0" smtClean="0"/>
              <a:t>It will work now, but will stop working with the next compiler update</a:t>
            </a:r>
          </a:p>
          <a:p>
            <a:pPr marL="0" indent="0">
              <a:buNone/>
            </a:pPr>
            <a:endParaRPr lang="en-CA" dirty="0" smtClean="0">
              <a:latin typeface="Consolas" panose="020B0609020204030204" pitchFamily="49" charset="0"/>
              <a:cs typeface="Consolas" panose="020B0609020204030204" pitchFamily="49" charset="0"/>
            </a:endParaRPr>
          </a:p>
          <a:p>
            <a:pPr marL="0" indent="0">
              <a:buNone/>
            </a:pP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4929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61958</TotalTime>
  <Words>944</Words>
  <Application>Microsoft Office PowerPoint</Application>
  <PresentationFormat>On-screen Show (4:3)</PresentationFormat>
  <Paragraphs>115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Identifiers</vt:lpstr>
      <vt:lpstr>Outline</vt:lpstr>
      <vt:lpstr>Identifiers</vt:lpstr>
      <vt:lpstr>Identifiers</vt:lpstr>
      <vt:lpstr>Identifiers</vt:lpstr>
      <vt:lpstr>Identifiers</vt:lpstr>
      <vt:lpstr>Naming conventions</vt:lpstr>
      <vt:lpstr>Naming conventions</vt:lpstr>
      <vt:lpstr>Reserved identifiers</vt:lpstr>
      <vt:lpstr>Keywords</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1246</cp:revision>
  <dcterms:created xsi:type="dcterms:W3CDTF">2009-09-11T23:00:44Z</dcterms:created>
  <dcterms:modified xsi:type="dcterms:W3CDTF">2018-09-06T21:54:15Z</dcterms:modified>
</cp:coreProperties>
</file>